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f132b23657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f132b23657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f132b23657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f132b23657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7db31e4c49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7db31e4c4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809a3c4c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809a3c4c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01ee1eefb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c01ee1eefb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01ee1eefb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c01ee1eefb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01ee1eefb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01ee1eefb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c01ee1eefb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c01ee1eefb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midjourney.com/app" TargetMode="External"/><Relationship Id="rId4" Type="http://schemas.openxmlformats.org/officeDocument/2006/relationships/hyperlink" Target="http://www.aiforkids.app" TargetMode="External"/><Relationship Id="rId5" Type="http://schemas.openxmlformats.org/officeDocument/2006/relationships/image" Target="../media/image12.png"/></Relationships>
</file>

<file path=ppt/slides/_rels/slide3.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7.png"/><Relationship Id="rId9" Type="http://schemas.openxmlformats.org/officeDocument/2006/relationships/image" Target="../media/image23.png"/><Relationship Id="rId5" Type="http://schemas.openxmlformats.org/officeDocument/2006/relationships/image" Target="../media/image18.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21.png"/></Relationships>
</file>

<file path=ppt/slides/_rels/slide4.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27.png"/><Relationship Id="rId9"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31.png"/><Relationship Id="rId5"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9.png"/><Relationship Id="rId5"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32.png"/><Relationship Id="rId5" Type="http://schemas.openxmlformats.org/officeDocument/2006/relationships/image" Target="../media/image24.png"/><Relationship Id="rId6"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25.png"/><Relationship Id="rId5"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p:nvPr/>
        </p:nvSpPr>
        <p:spPr>
          <a:xfrm>
            <a:off x="137875" y="61300"/>
            <a:ext cx="88305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55" name="Google Shape;55;p13"/>
          <p:cNvSpPr/>
          <p:nvPr/>
        </p:nvSpPr>
        <p:spPr>
          <a:xfrm>
            <a:off x="137775" y="907450"/>
            <a:ext cx="8830500" cy="39714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sz="9000"/>
          </a:p>
        </p:txBody>
      </p:sp>
      <p:sp>
        <p:nvSpPr>
          <p:cNvPr id="56" name="Google Shape;56;p13"/>
          <p:cNvSpPr txBox="1"/>
          <p:nvPr/>
        </p:nvSpPr>
        <p:spPr>
          <a:xfrm>
            <a:off x="214900" y="108550"/>
            <a:ext cx="86658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sz="2800">
                <a:solidFill>
                  <a:schemeClr val="dk1"/>
                </a:solidFill>
              </a:rPr>
              <a:t>AI Art Tools Workshop | Virtual Session</a:t>
            </a:r>
            <a:endParaRPr sz="2800">
              <a:solidFill>
                <a:schemeClr val="dk1"/>
              </a:solidFill>
            </a:endParaRPr>
          </a:p>
          <a:p>
            <a:pPr indent="0" lvl="0" marL="0" rtl="0" algn="ctr">
              <a:spcBef>
                <a:spcPts val="0"/>
              </a:spcBef>
              <a:spcAft>
                <a:spcPts val="0"/>
              </a:spcAft>
              <a:buNone/>
            </a:pPr>
            <a:r>
              <a:t/>
            </a:r>
            <a:endParaRPr sz="3000">
              <a:solidFill>
                <a:schemeClr val="dk1"/>
              </a:solidFill>
            </a:endParaRPr>
          </a:p>
        </p:txBody>
      </p:sp>
      <p:sp>
        <p:nvSpPr>
          <p:cNvPr id="57" name="Google Shape;57;p13"/>
          <p:cNvSpPr/>
          <p:nvPr/>
        </p:nvSpPr>
        <p:spPr>
          <a:xfrm>
            <a:off x="155600" y="3993775"/>
            <a:ext cx="8812800" cy="951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FFFF"/>
              </a:highlight>
            </a:endParaRPr>
          </a:p>
        </p:txBody>
      </p:sp>
      <p:pic>
        <p:nvPicPr>
          <p:cNvPr id="58" name="Google Shape;58;p13"/>
          <p:cNvPicPr preferRelativeResize="0"/>
          <p:nvPr/>
        </p:nvPicPr>
        <p:blipFill>
          <a:blip r:embed="rId3">
            <a:alphaModFix/>
          </a:blip>
          <a:stretch>
            <a:fillRect/>
          </a:stretch>
        </p:blipFill>
        <p:spPr>
          <a:xfrm>
            <a:off x="1912555" y="4078525"/>
            <a:ext cx="2183980" cy="781500"/>
          </a:xfrm>
          <a:prstGeom prst="rect">
            <a:avLst/>
          </a:prstGeom>
          <a:noFill/>
          <a:ln>
            <a:noFill/>
          </a:ln>
        </p:spPr>
      </p:pic>
      <p:pic>
        <p:nvPicPr>
          <p:cNvPr id="59" name="Google Shape;59;p13"/>
          <p:cNvPicPr preferRelativeResize="0"/>
          <p:nvPr/>
        </p:nvPicPr>
        <p:blipFill>
          <a:blip r:embed="rId4">
            <a:alphaModFix/>
          </a:blip>
          <a:stretch>
            <a:fillRect/>
          </a:stretch>
        </p:blipFill>
        <p:spPr>
          <a:xfrm>
            <a:off x="4369465" y="4146925"/>
            <a:ext cx="2864087" cy="644700"/>
          </a:xfrm>
          <a:prstGeom prst="rect">
            <a:avLst/>
          </a:prstGeom>
          <a:noFill/>
          <a:ln>
            <a:noFill/>
          </a:ln>
        </p:spPr>
      </p:pic>
      <p:pic>
        <p:nvPicPr>
          <p:cNvPr id="60" name="Google Shape;60;p13"/>
          <p:cNvPicPr preferRelativeResize="0"/>
          <p:nvPr/>
        </p:nvPicPr>
        <p:blipFill rotWithShape="1">
          <a:blip r:embed="rId5">
            <a:alphaModFix/>
          </a:blip>
          <a:srcRect b="0" l="0" r="0" t="0"/>
          <a:stretch/>
        </p:blipFill>
        <p:spPr>
          <a:xfrm>
            <a:off x="677800" y="392650"/>
            <a:ext cx="7535578" cy="42387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nvSpPr>
        <p:spPr>
          <a:xfrm>
            <a:off x="103500" y="943200"/>
            <a:ext cx="89037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lt1"/>
              </a:buClr>
              <a:buSzPts val="2000"/>
              <a:buChar char="●"/>
            </a:pPr>
            <a:r>
              <a:rPr lang="en" sz="2000">
                <a:solidFill>
                  <a:schemeClr val="lt1"/>
                </a:solidFill>
              </a:rPr>
              <a:t>Adobe Firefly Suite (Firefly, Photoshop, Illustrator, Premier, etc)</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Midjourney - Use through Discord or </a:t>
            </a:r>
            <a:r>
              <a:rPr lang="en" sz="2000" u="sng">
                <a:solidFill>
                  <a:schemeClr val="hlink"/>
                </a:solidFill>
                <a:hlinkClick r:id="rId3"/>
              </a:rPr>
              <a:t>midjourney.com/app</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DALL-E / Sora - OpenAI’s text-to-image/video models</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AI For Kids App - JL’s accessible AI Art app </a:t>
            </a:r>
            <a:r>
              <a:rPr lang="en" sz="2000" u="sng">
                <a:solidFill>
                  <a:schemeClr val="hlink"/>
                </a:solidFill>
                <a:hlinkClick r:id="rId4"/>
              </a:rPr>
              <a:t>www.aiforkids.app</a:t>
            </a:r>
            <a:r>
              <a:rPr lang="en" sz="2000">
                <a:solidFill>
                  <a:schemeClr val="lt1"/>
                </a:solidFill>
              </a:rPr>
              <a:t> </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Stable Diffusion - Mostly open source image, audio, video</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Runway ML - Image, text-to-video, lipsync, editing, custom LoRA training</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Meshy AI - text to 3D model tools for animation</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Scenario AI - Game design assets, 3D models, custom LoRA training</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Comfy UI - Highly technical image generation software, open source</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Pika Labs - Advanced text-to-video models, camera control</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Luma Labs - Gaussian Splat, volumetric capture, 3D, AI video</a:t>
            </a:r>
            <a:endParaRPr sz="2000">
              <a:solidFill>
                <a:schemeClr val="lt1"/>
              </a:solidFill>
            </a:endParaRPr>
          </a:p>
          <a:p>
            <a:pPr indent="-355600" lvl="0" marL="457200" rtl="0" algn="l">
              <a:spcBef>
                <a:spcPts val="0"/>
              </a:spcBef>
              <a:spcAft>
                <a:spcPts val="0"/>
              </a:spcAft>
              <a:buClr>
                <a:schemeClr val="lt1"/>
              </a:buClr>
              <a:buSzPts val="2000"/>
              <a:buChar char="●"/>
            </a:pPr>
            <a:r>
              <a:rPr lang="en" sz="2000">
                <a:solidFill>
                  <a:schemeClr val="lt1"/>
                </a:solidFill>
              </a:rPr>
              <a:t>Many, many, others…</a:t>
            </a:r>
            <a:endParaRPr sz="2000">
              <a:solidFill>
                <a:schemeClr val="lt1"/>
              </a:solidFill>
            </a:endParaRPr>
          </a:p>
        </p:txBody>
      </p:sp>
      <p:pic>
        <p:nvPicPr>
          <p:cNvPr id="66" name="Google Shape;66;p14"/>
          <p:cNvPicPr preferRelativeResize="0"/>
          <p:nvPr/>
        </p:nvPicPr>
        <p:blipFill>
          <a:blip r:embed="rId5">
            <a:alphaModFix/>
          </a:blip>
          <a:stretch>
            <a:fillRect/>
          </a:stretch>
        </p:blipFill>
        <p:spPr>
          <a:xfrm>
            <a:off x="7556100" y="4499888"/>
            <a:ext cx="956975" cy="319000"/>
          </a:xfrm>
          <a:prstGeom prst="rect">
            <a:avLst/>
          </a:prstGeom>
          <a:noFill/>
          <a:ln>
            <a:noFill/>
          </a:ln>
        </p:spPr>
      </p:pic>
      <p:sp>
        <p:nvSpPr>
          <p:cNvPr id="67" name="Google Shape;67;p14"/>
          <p:cNvSpPr/>
          <p:nvPr/>
        </p:nvSpPr>
        <p:spPr>
          <a:xfrm>
            <a:off x="103500" y="139900"/>
            <a:ext cx="83475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68" name="Google Shape;68;p14"/>
          <p:cNvSpPr txBox="1"/>
          <p:nvPr>
            <p:ph type="ctrTitle"/>
          </p:nvPr>
        </p:nvSpPr>
        <p:spPr>
          <a:xfrm>
            <a:off x="107700" y="76200"/>
            <a:ext cx="8471400" cy="769500"/>
          </a:xfrm>
          <a:prstGeom prst="rect">
            <a:avLst/>
          </a:prstGeom>
          <a:ln cap="flat" cmpd="sng" w="9525">
            <a:solidFill>
              <a:schemeClr val="lt1"/>
            </a:solidFill>
            <a:prstDash val="solid"/>
            <a:round/>
            <a:headEnd len="sm" w="sm" type="none"/>
            <a:tailEnd len="sm" w="sm" type="none"/>
          </a:ln>
        </p:spPr>
        <p:txBody>
          <a:bodyPr anchorCtr="0" anchor="b" bIns="91425" lIns="91425" spcFirstLastPara="1" rIns="91425" wrap="square" tIns="91425">
            <a:spAutoFit/>
          </a:bodyPr>
          <a:lstStyle/>
          <a:p>
            <a:pPr indent="0" lvl="0" marL="0" rtl="0" algn="l">
              <a:spcBef>
                <a:spcPts val="0"/>
              </a:spcBef>
              <a:spcAft>
                <a:spcPts val="0"/>
              </a:spcAft>
              <a:buNone/>
            </a:pPr>
            <a:r>
              <a:rPr lang="en" sz="3800"/>
              <a:t>AI Art Tools for Image, Video, Audio</a:t>
            </a:r>
            <a:endParaRPr sz="3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p:nvPr/>
        </p:nvSpPr>
        <p:spPr>
          <a:xfrm>
            <a:off x="137875" y="108515"/>
            <a:ext cx="88305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74" name="Google Shape;74;p15"/>
          <p:cNvSpPr txBox="1"/>
          <p:nvPr>
            <p:ph type="ctrTitle"/>
          </p:nvPr>
        </p:nvSpPr>
        <p:spPr>
          <a:xfrm>
            <a:off x="616501" y="-7725"/>
            <a:ext cx="7745400" cy="877200"/>
          </a:xfrm>
          <a:prstGeom prst="rect">
            <a:avLst/>
          </a:prstGeom>
          <a:ln cap="flat" cmpd="sng" w="9525">
            <a:solidFill>
              <a:schemeClr val="lt1"/>
            </a:solidFill>
            <a:prstDash val="solid"/>
            <a:round/>
            <a:headEnd len="sm" w="sm" type="none"/>
            <a:tailEnd len="sm" w="sm" type="none"/>
          </a:ln>
        </p:spPr>
        <p:txBody>
          <a:bodyPr anchorCtr="0" anchor="b" bIns="91425" lIns="91425" spcFirstLastPara="1" rIns="91425" wrap="square" tIns="91425">
            <a:spAutoFit/>
          </a:bodyPr>
          <a:lstStyle/>
          <a:p>
            <a:pPr indent="0" lvl="0" marL="0" rtl="0" algn="ctr">
              <a:spcBef>
                <a:spcPts val="0"/>
              </a:spcBef>
              <a:spcAft>
                <a:spcPts val="0"/>
              </a:spcAft>
              <a:buNone/>
            </a:pPr>
            <a:r>
              <a:rPr lang="en" sz="4500"/>
              <a:t>Adobe Firefly</a:t>
            </a:r>
            <a:endParaRPr sz="4500"/>
          </a:p>
        </p:txBody>
      </p:sp>
      <p:sp>
        <p:nvSpPr>
          <p:cNvPr id="75" name="Google Shape;75;p15"/>
          <p:cNvSpPr txBox="1"/>
          <p:nvPr>
            <p:ph idx="1" type="subTitle"/>
          </p:nvPr>
        </p:nvSpPr>
        <p:spPr>
          <a:xfrm>
            <a:off x="699300" y="968113"/>
            <a:ext cx="7745400" cy="7695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rgbClr val="FFFFFF"/>
                </a:solidFill>
              </a:rPr>
              <a:t>AI Art: Create art, fonts and more. Adobe only trains their AI on Adobe’s Stock library, public domain, and licenced images.</a:t>
            </a:r>
            <a:endParaRPr sz="1900">
              <a:solidFill>
                <a:srgbClr val="FFFFFF"/>
              </a:solidFill>
            </a:endParaRPr>
          </a:p>
        </p:txBody>
      </p:sp>
      <p:pic>
        <p:nvPicPr>
          <p:cNvPr id="76" name="Google Shape;76;p15"/>
          <p:cNvPicPr preferRelativeResize="0"/>
          <p:nvPr/>
        </p:nvPicPr>
        <p:blipFill>
          <a:blip r:embed="rId3">
            <a:alphaModFix/>
          </a:blip>
          <a:stretch>
            <a:fillRect/>
          </a:stretch>
        </p:blipFill>
        <p:spPr>
          <a:xfrm>
            <a:off x="7875325" y="271375"/>
            <a:ext cx="956975" cy="319000"/>
          </a:xfrm>
          <a:prstGeom prst="rect">
            <a:avLst/>
          </a:prstGeom>
          <a:noFill/>
          <a:ln>
            <a:noFill/>
          </a:ln>
        </p:spPr>
      </p:pic>
      <p:pic>
        <p:nvPicPr>
          <p:cNvPr id="77" name="Google Shape;77;p15"/>
          <p:cNvPicPr preferRelativeResize="0"/>
          <p:nvPr/>
        </p:nvPicPr>
        <p:blipFill>
          <a:blip r:embed="rId4">
            <a:alphaModFix/>
          </a:blip>
          <a:stretch>
            <a:fillRect/>
          </a:stretch>
        </p:blipFill>
        <p:spPr>
          <a:xfrm>
            <a:off x="152400" y="2855650"/>
            <a:ext cx="3661899" cy="2135450"/>
          </a:xfrm>
          <a:prstGeom prst="rect">
            <a:avLst/>
          </a:prstGeom>
          <a:noFill/>
          <a:ln>
            <a:noFill/>
          </a:ln>
        </p:spPr>
      </p:pic>
      <p:pic>
        <p:nvPicPr>
          <p:cNvPr id="78" name="Google Shape;78;p15"/>
          <p:cNvPicPr preferRelativeResize="0"/>
          <p:nvPr/>
        </p:nvPicPr>
        <p:blipFill>
          <a:blip r:embed="rId5">
            <a:alphaModFix/>
          </a:blip>
          <a:stretch>
            <a:fillRect/>
          </a:stretch>
        </p:blipFill>
        <p:spPr>
          <a:xfrm>
            <a:off x="3932651" y="2855650"/>
            <a:ext cx="2163069" cy="2135451"/>
          </a:xfrm>
          <a:prstGeom prst="rect">
            <a:avLst/>
          </a:prstGeom>
          <a:noFill/>
          <a:ln>
            <a:noFill/>
          </a:ln>
        </p:spPr>
      </p:pic>
      <p:pic>
        <p:nvPicPr>
          <p:cNvPr id="79" name="Google Shape;79;p15"/>
          <p:cNvPicPr preferRelativeResize="0"/>
          <p:nvPr/>
        </p:nvPicPr>
        <p:blipFill>
          <a:blip r:embed="rId6">
            <a:alphaModFix/>
          </a:blip>
          <a:stretch>
            <a:fillRect/>
          </a:stretch>
        </p:blipFill>
        <p:spPr>
          <a:xfrm>
            <a:off x="603325" y="1760050"/>
            <a:ext cx="3621463" cy="1016775"/>
          </a:xfrm>
          <a:prstGeom prst="rect">
            <a:avLst/>
          </a:prstGeom>
          <a:noFill/>
          <a:ln>
            <a:noFill/>
          </a:ln>
        </p:spPr>
      </p:pic>
      <p:pic>
        <p:nvPicPr>
          <p:cNvPr id="80" name="Google Shape;80;p15"/>
          <p:cNvPicPr preferRelativeResize="0"/>
          <p:nvPr/>
        </p:nvPicPr>
        <p:blipFill rotWithShape="1">
          <a:blip r:embed="rId7">
            <a:alphaModFix/>
          </a:blip>
          <a:srcRect b="5740" l="0" r="0" t="0"/>
          <a:stretch/>
        </p:blipFill>
        <p:spPr>
          <a:xfrm>
            <a:off x="4489325" y="1790125"/>
            <a:ext cx="4184125" cy="1016775"/>
          </a:xfrm>
          <a:prstGeom prst="rect">
            <a:avLst/>
          </a:prstGeom>
          <a:noFill/>
          <a:ln>
            <a:noFill/>
          </a:ln>
        </p:spPr>
      </p:pic>
      <p:pic>
        <p:nvPicPr>
          <p:cNvPr id="81" name="Google Shape;81;p15"/>
          <p:cNvPicPr preferRelativeResize="0"/>
          <p:nvPr/>
        </p:nvPicPr>
        <p:blipFill>
          <a:blip r:embed="rId8">
            <a:alphaModFix/>
          </a:blip>
          <a:stretch>
            <a:fillRect/>
          </a:stretch>
        </p:blipFill>
        <p:spPr>
          <a:xfrm>
            <a:off x="7602975" y="3084250"/>
            <a:ext cx="1375274" cy="1365225"/>
          </a:xfrm>
          <a:prstGeom prst="rect">
            <a:avLst/>
          </a:prstGeom>
          <a:noFill/>
          <a:ln>
            <a:noFill/>
          </a:ln>
        </p:spPr>
      </p:pic>
      <p:pic>
        <p:nvPicPr>
          <p:cNvPr id="82" name="Google Shape;82;p15"/>
          <p:cNvPicPr preferRelativeResize="0"/>
          <p:nvPr/>
        </p:nvPicPr>
        <p:blipFill>
          <a:blip r:embed="rId9">
            <a:alphaModFix/>
          </a:blip>
          <a:stretch>
            <a:fillRect/>
          </a:stretch>
        </p:blipFill>
        <p:spPr>
          <a:xfrm>
            <a:off x="6599900" y="3895475"/>
            <a:ext cx="1205574" cy="1201050"/>
          </a:xfrm>
          <a:prstGeom prst="rect">
            <a:avLst/>
          </a:prstGeom>
          <a:noFill/>
          <a:ln>
            <a:noFill/>
          </a:ln>
        </p:spPr>
      </p:pic>
      <p:pic>
        <p:nvPicPr>
          <p:cNvPr id="83" name="Google Shape;83;p15"/>
          <p:cNvPicPr preferRelativeResize="0"/>
          <p:nvPr/>
        </p:nvPicPr>
        <p:blipFill>
          <a:blip r:embed="rId10">
            <a:alphaModFix/>
          </a:blip>
          <a:stretch>
            <a:fillRect/>
          </a:stretch>
        </p:blipFill>
        <p:spPr>
          <a:xfrm>
            <a:off x="6143161" y="2855650"/>
            <a:ext cx="1251925" cy="1247300"/>
          </a:xfrm>
          <a:prstGeom prst="rect">
            <a:avLst/>
          </a:prstGeom>
          <a:noFill/>
          <a:ln>
            <a:noFill/>
          </a:ln>
        </p:spPr>
      </p:pic>
      <p:pic>
        <p:nvPicPr>
          <p:cNvPr id="84" name="Google Shape;84;p15"/>
          <p:cNvPicPr preferRelativeResize="0"/>
          <p:nvPr/>
        </p:nvPicPr>
        <p:blipFill rotWithShape="1">
          <a:blip r:embed="rId11">
            <a:alphaModFix/>
          </a:blip>
          <a:srcRect b="10738" l="0" r="0" t="0"/>
          <a:stretch/>
        </p:blipFill>
        <p:spPr>
          <a:xfrm>
            <a:off x="137875" y="32325"/>
            <a:ext cx="956975" cy="11539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6"/>
          <p:cNvSpPr/>
          <p:nvPr/>
        </p:nvSpPr>
        <p:spPr>
          <a:xfrm>
            <a:off x="137875" y="61300"/>
            <a:ext cx="88305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90" name="Google Shape;90;p16"/>
          <p:cNvSpPr txBox="1"/>
          <p:nvPr>
            <p:ph type="ctrTitle"/>
          </p:nvPr>
        </p:nvSpPr>
        <p:spPr>
          <a:xfrm>
            <a:off x="375733" y="-136300"/>
            <a:ext cx="8520600" cy="1015800"/>
          </a:xfrm>
          <a:prstGeom prst="rect">
            <a:avLst/>
          </a:prstGeom>
          <a:ln cap="flat" cmpd="sng" w="9525">
            <a:solidFill>
              <a:schemeClr val="lt1"/>
            </a:solidFill>
            <a:prstDash val="solid"/>
            <a:round/>
            <a:headEnd len="sm" w="sm" type="none"/>
            <a:tailEnd len="sm" w="sm" type="none"/>
          </a:ln>
        </p:spPr>
        <p:txBody>
          <a:bodyPr anchorCtr="0" anchor="b" bIns="91425" lIns="91425" spcFirstLastPara="1" rIns="91425" wrap="square" tIns="91425">
            <a:spAutoFit/>
          </a:bodyPr>
          <a:lstStyle/>
          <a:p>
            <a:pPr indent="0" lvl="0" marL="0" rtl="0" algn="ctr">
              <a:spcBef>
                <a:spcPts val="0"/>
              </a:spcBef>
              <a:spcAft>
                <a:spcPts val="0"/>
              </a:spcAft>
              <a:buNone/>
            </a:pPr>
            <a:r>
              <a:rPr lang="en" sz="5400">
                <a:solidFill>
                  <a:schemeClr val="lt1"/>
                </a:solidFill>
                <a:highlight>
                  <a:srgbClr val="9900FF"/>
                </a:highlight>
              </a:rPr>
              <a:t>AiForKids.app</a:t>
            </a:r>
            <a:endParaRPr sz="5400">
              <a:solidFill>
                <a:schemeClr val="lt1"/>
              </a:solidFill>
              <a:highlight>
                <a:srgbClr val="9900FF"/>
              </a:highlight>
            </a:endParaRPr>
          </a:p>
        </p:txBody>
      </p:sp>
      <p:sp>
        <p:nvSpPr>
          <p:cNvPr id="91" name="Google Shape;91;p16"/>
          <p:cNvSpPr txBox="1"/>
          <p:nvPr>
            <p:ph idx="1" type="subTitle"/>
          </p:nvPr>
        </p:nvSpPr>
        <p:spPr>
          <a:xfrm>
            <a:off x="1188250" y="786025"/>
            <a:ext cx="7644000" cy="492600"/>
          </a:xfrm>
          <a:prstGeom prst="rect">
            <a:avLst/>
          </a:prstGeom>
        </p:spPr>
        <p:txBody>
          <a:bodyPr anchorCtr="0" anchor="t" bIns="91425" lIns="91425" spcFirstLastPara="1" rIns="91425" wrap="square" tIns="91425">
            <a:spAutoFit/>
          </a:bodyPr>
          <a:lstStyle/>
          <a:p>
            <a:pPr indent="0" lvl="0" marL="457200" rtl="0" algn="l">
              <a:spcBef>
                <a:spcPts val="0"/>
              </a:spcBef>
              <a:spcAft>
                <a:spcPts val="0"/>
              </a:spcAft>
              <a:buNone/>
            </a:pPr>
            <a:r>
              <a:rPr lang="en" sz="2000">
                <a:solidFill>
                  <a:schemeClr val="lt1"/>
                </a:solidFill>
              </a:rPr>
              <a:t>Safe AI Art creation for kids, accessible if you can’t type easily</a:t>
            </a:r>
            <a:endParaRPr sz="2000">
              <a:solidFill>
                <a:schemeClr val="lt1"/>
              </a:solidFill>
            </a:endParaRPr>
          </a:p>
        </p:txBody>
      </p:sp>
      <p:pic>
        <p:nvPicPr>
          <p:cNvPr id="92" name="Google Shape;92;p16"/>
          <p:cNvPicPr preferRelativeResize="0"/>
          <p:nvPr/>
        </p:nvPicPr>
        <p:blipFill rotWithShape="1">
          <a:blip r:embed="rId3">
            <a:alphaModFix/>
          </a:blip>
          <a:srcRect b="11971" l="0" r="0" t="0"/>
          <a:stretch/>
        </p:blipFill>
        <p:spPr>
          <a:xfrm>
            <a:off x="3084950" y="1310550"/>
            <a:ext cx="2173798" cy="2062812"/>
          </a:xfrm>
          <a:prstGeom prst="rect">
            <a:avLst/>
          </a:prstGeom>
          <a:noFill/>
          <a:ln>
            <a:noFill/>
          </a:ln>
        </p:spPr>
      </p:pic>
      <p:pic>
        <p:nvPicPr>
          <p:cNvPr id="93" name="Google Shape;93;p16"/>
          <p:cNvPicPr preferRelativeResize="0"/>
          <p:nvPr/>
        </p:nvPicPr>
        <p:blipFill rotWithShape="1">
          <a:blip r:embed="rId4">
            <a:alphaModFix/>
          </a:blip>
          <a:srcRect b="13633" l="0" r="0" t="3337"/>
          <a:stretch/>
        </p:blipFill>
        <p:spPr>
          <a:xfrm>
            <a:off x="1994300" y="3476625"/>
            <a:ext cx="3083772" cy="1587501"/>
          </a:xfrm>
          <a:prstGeom prst="rect">
            <a:avLst/>
          </a:prstGeom>
          <a:noFill/>
          <a:ln>
            <a:noFill/>
          </a:ln>
        </p:spPr>
      </p:pic>
      <p:pic>
        <p:nvPicPr>
          <p:cNvPr id="94" name="Google Shape;94;p16"/>
          <p:cNvPicPr preferRelativeResize="0"/>
          <p:nvPr/>
        </p:nvPicPr>
        <p:blipFill>
          <a:blip r:embed="rId5">
            <a:alphaModFix/>
          </a:blip>
          <a:stretch>
            <a:fillRect/>
          </a:stretch>
        </p:blipFill>
        <p:spPr>
          <a:xfrm>
            <a:off x="5407001" y="1278625"/>
            <a:ext cx="1405305" cy="2062800"/>
          </a:xfrm>
          <a:prstGeom prst="rect">
            <a:avLst/>
          </a:prstGeom>
          <a:noFill/>
          <a:ln>
            <a:noFill/>
          </a:ln>
        </p:spPr>
      </p:pic>
      <p:pic>
        <p:nvPicPr>
          <p:cNvPr id="95" name="Google Shape;95;p16"/>
          <p:cNvPicPr preferRelativeResize="0"/>
          <p:nvPr/>
        </p:nvPicPr>
        <p:blipFill>
          <a:blip r:embed="rId6">
            <a:alphaModFix/>
          </a:blip>
          <a:stretch>
            <a:fillRect/>
          </a:stretch>
        </p:blipFill>
        <p:spPr>
          <a:xfrm>
            <a:off x="605399" y="1310550"/>
            <a:ext cx="2345624" cy="2303801"/>
          </a:xfrm>
          <a:prstGeom prst="rect">
            <a:avLst/>
          </a:prstGeom>
          <a:noFill/>
          <a:ln>
            <a:noFill/>
          </a:ln>
        </p:spPr>
      </p:pic>
      <p:pic>
        <p:nvPicPr>
          <p:cNvPr id="96" name="Google Shape;96;p16"/>
          <p:cNvPicPr preferRelativeResize="0"/>
          <p:nvPr/>
        </p:nvPicPr>
        <p:blipFill>
          <a:blip r:embed="rId7">
            <a:alphaModFix/>
          </a:blip>
          <a:stretch>
            <a:fillRect/>
          </a:stretch>
        </p:blipFill>
        <p:spPr>
          <a:xfrm>
            <a:off x="5240277" y="3476625"/>
            <a:ext cx="1653650" cy="1511299"/>
          </a:xfrm>
          <a:prstGeom prst="rect">
            <a:avLst/>
          </a:prstGeom>
          <a:noFill/>
          <a:ln>
            <a:noFill/>
          </a:ln>
        </p:spPr>
      </p:pic>
      <p:pic>
        <p:nvPicPr>
          <p:cNvPr id="97" name="Google Shape;97;p16"/>
          <p:cNvPicPr preferRelativeResize="0"/>
          <p:nvPr/>
        </p:nvPicPr>
        <p:blipFill>
          <a:blip r:embed="rId8">
            <a:alphaModFix/>
          </a:blip>
          <a:stretch>
            <a:fillRect/>
          </a:stretch>
        </p:blipFill>
        <p:spPr>
          <a:xfrm>
            <a:off x="6970127" y="1735825"/>
            <a:ext cx="2021473" cy="2732364"/>
          </a:xfrm>
          <a:prstGeom prst="rect">
            <a:avLst/>
          </a:prstGeom>
          <a:noFill/>
          <a:ln>
            <a:noFill/>
          </a:ln>
        </p:spPr>
      </p:pic>
      <p:pic>
        <p:nvPicPr>
          <p:cNvPr id="98" name="Google Shape;98;p16"/>
          <p:cNvPicPr preferRelativeResize="0"/>
          <p:nvPr/>
        </p:nvPicPr>
        <p:blipFill>
          <a:blip r:embed="rId9">
            <a:alphaModFix/>
          </a:blip>
          <a:stretch>
            <a:fillRect/>
          </a:stretch>
        </p:blipFill>
        <p:spPr>
          <a:xfrm>
            <a:off x="7875275" y="212100"/>
            <a:ext cx="956975" cy="319000"/>
          </a:xfrm>
          <a:prstGeom prst="rect">
            <a:avLst/>
          </a:prstGeom>
          <a:noFill/>
          <a:ln>
            <a:noFill/>
          </a:ln>
        </p:spPr>
      </p:pic>
      <p:pic>
        <p:nvPicPr>
          <p:cNvPr id="99" name="Google Shape;99;p16"/>
          <p:cNvPicPr preferRelativeResize="0"/>
          <p:nvPr/>
        </p:nvPicPr>
        <p:blipFill rotWithShape="1">
          <a:blip r:embed="rId10">
            <a:alphaModFix/>
          </a:blip>
          <a:srcRect b="12526" l="0" r="0" t="0"/>
          <a:stretch/>
        </p:blipFill>
        <p:spPr>
          <a:xfrm>
            <a:off x="137875" y="61300"/>
            <a:ext cx="1213799" cy="1150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7"/>
          <p:cNvSpPr/>
          <p:nvPr/>
        </p:nvSpPr>
        <p:spPr>
          <a:xfrm>
            <a:off x="61675" y="61300"/>
            <a:ext cx="71358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105" name="Google Shape;105;p17"/>
          <p:cNvSpPr/>
          <p:nvPr/>
        </p:nvSpPr>
        <p:spPr>
          <a:xfrm>
            <a:off x="61675" y="780550"/>
            <a:ext cx="5763900" cy="4292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7"/>
          <p:cNvSpPr txBox="1"/>
          <p:nvPr/>
        </p:nvSpPr>
        <p:spPr>
          <a:xfrm>
            <a:off x="118025" y="827725"/>
            <a:ext cx="55707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chemeClr val="lt1"/>
              </a:solidFill>
            </a:endParaRPr>
          </a:p>
          <a:p>
            <a:pPr indent="0" lvl="0" marL="0" rtl="0" algn="l">
              <a:spcBef>
                <a:spcPts val="0"/>
              </a:spcBef>
              <a:spcAft>
                <a:spcPts val="0"/>
              </a:spcAft>
              <a:buNone/>
            </a:pPr>
            <a:r>
              <a:rPr b="1" lang="en" sz="2000">
                <a:solidFill>
                  <a:schemeClr val="lt1"/>
                </a:solidFill>
              </a:rPr>
              <a:t>Microsoft Copilot aka Bing</a:t>
            </a:r>
            <a:endParaRPr b="1" sz="2000">
              <a:solidFill>
                <a:schemeClr val="lt1"/>
              </a:solidFill>
            </a:endParaRPr>
          </a:p>
          <a:p>
            <a:pPr indent="0" lvl="0" marL="0" rtl="0" algn="l">
              <a:spcBef>
                <a:spcPts val="0"/>
              </a:spcBef>
              <a:spcAft>
                <a:spcPts val="0"/>
              </a:spcAft>
              <a:buNone/>
            </a:pPr>
            <a:r>
              <a:rPr lang="en" sz="2000">
                <a:solidFill>
                  <a:schemeClr val="lt1"/>
                </a:solidFill>
              </a:rPr>
              <a:t>Copilot works using Chat GPT 3.5 and 4. You can create AI Art images, write words, and craft creative projects.</a:t>
            </a:r>
            <a:endParaRPr sz="2000">
              <a:solidFill>
                <a:schemeClr val="lt1"/>
              </a:solidFill>
            </a:endParaRPr>
          </a:p>
          <a:p>
            <a:pPr indent="0" lvl="0" marL="0" rtl="0" algn="l">
              <a:spcBef>
                <a:spcPts val="0"/>
              </a:spcBef>
              <a:spcAft>
                <a:spcPts val="0"/>
              </a:spcAft>
              <a:buNone/>
            </a:pPr>
            <a:r>
              <a:t/>
            </a:r>
            <a:endParaRPr sz="2000">
              <a:solidFill>
                <a:schemeClr val="lt1"/>
              </a:solidFill>
            </a:endParaRPr>
          </a:p>
          <a:p>
            <a:pPr indent="0" lvl="0" marL="0" rtl="0" algn="l">
              <a:spcBef>
                <a:spcPts val="0"/>
              </a:spcBef>
              <a:spcAft>
                <a:spcPts val="0"/>
              </a:spcAft>
              <a:buClr>
                <a:schemeClr val="dk1"/>
              </a:buClr>
              <a:buSzPts val="1100"/>
              <a:buFont typeface="Arial"/>
              <a:buNone/>
            </a:pPr>
            <a:r>
              <a:rPr b="1" lang="en" sz="2000">
                <a:solidFill>
                  <a:schemeClr val="lt1"/>
                </a:solidFill>
              </a:rPr>
              <a:t>OpenAI Chat GPT 3.5 and 4</a:t>
            </a:r>
            <a:endParaRPr b="1" sz="2000">
              <a:solidFill>
                <a:schemeClr val="lt1"/>
              </a:solidFill>
            </a:endParaRPr>
          </a:p>
          <a:p>
            <a:pPr indent="0" lvl="0" marL="0" rtl="0" algn="l">
              <a:spcBef>
                <a:spcPts val="0"/>
              </a:spcBef>
              <a:spcAft>
                <a:spcPts val="0"/>
              </a:spcAft>
              <a:buClr>
                <a:schemeClr val="dk1"/>
              </a:buClr>
              <a:buSzPts val="1100"/>
              <a:buFont typeface="Arial"/>
              <a:buNone/>
            </a:pPr>
            <a:r>
              <a:rPr lang="en" sz="2000">
                <a:solidFill>
                  <a:schemeClr val="lt1"/>
                </a:solidFill>
              </a:rPr>
              <a:t>The tool that started the consumer revolution in Generative AI. You can ask questions, get mostly good answers, use plugins to do just about anything, and create high res images using Dall-E 3’s AI Art generator.</a:t>
            </a:r>
            <a:endParaRPr sz="2000">
              <a:solidFill>
                <a:schemeClr val="lt1"/>
              </a:solidFill>
            </a:endParaRPr>
          </a:p>
        </p:txBody>
      </p:sp>
      <p:pic>
        <p:nvPicPr>
          <p:cNvPr id="107" name="Google Shape;107;p17"/>
          <p:cNvPicPr preferRelativeResize="0"/>
          <p:nvPr/>
        </p:nvPicPr>
        <p:blipFill>
          <a:blip r:embed="rId3">
            <a:alphaModFix/>
          </a:blip>
          <a:stretch>
            <a:fillRect/>
          </a:stretch>
        </p:blipFill>
        <p:spPr>
          <a:xfrm>
            <a:off x="7138100" y="137500"/>
            <a:ext cx="1934100" cy="644700"/>
          </a:xfrm>
          <a:prstGeom prst="rect">
            <a:avLst/>
          </a:prstGeom>
          <a:noFill/>
          <a:ln>
            <a:noFill/>
          </a:ln>
        </p:spPr>
      </p:pic>
      <p:sp>
        <p:nvSpPr>
          <p:cNvPr id="108" name="Google Shape;108;p17"/>
          <p:cNvSpPr txBox="1"/>
          <p:nvPr/>
        </p:nvSpPr>
        <p:spPr>
          <a:xfrm>
            <a:off x="182350" y="68050"/>
            <a:ext cx="70152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solidFill>
                  <a:schemeClr val="dk1"/>
                </a:solidFill>
              </a:rPr>
              <a:t>Words and Text - Copilot / Chat GPT 4</a:t>
            </a:r>
            <a:endParaRPr/>
          </a:p>
        </p:txBody>
      </p:sp>
      <p:pic>
        <p:nvPicPr>
          <p:cNvPr id="109" name="Google Shape;109;p17"/>
          <p:cNvPicPr preferRelativeResize="0"/>
          <p:nvPr/>
        </p:nvPicPr>
        <p:blipFill rotWithShape="1">
          <a:blip r:embed="rId4">
            <a:alphaModFix/>
          </a:blip>
          <a:srcRect b="0" l="0" r="0" t="45693"/>
          <a:stretch/>
        </p:blipFill>
        <p:spPr>
          <a:xfrm>
            <a:off x="6007875" y="3470612"/>
            <a:ext cx="2725224" cy="1579864"/>
          </a:xfrm>
          <a:prstGeom prst="rect">
            <a:avLst/>
          </a:prstGeom>
          <a:solidFill>
            <a:schemeClr val="dk1"/>
          </a:solidFill>
          <a:ln>
            <a:noFill/>
          </a:ln>
        </p:spPr>
      </p:pic>
      <p:pic>
        <p:nvPicPr>
          <p:cNvPr id="110" name="Google Shape;110;p17"/>
          <p:cNvPicPr preferRelativeResize="0"/>
          <p:nvPr/>
        </p:nvPicPr>
        <p:blipFill>
          <a:blip r:embed="rId5">
            <a:alphaModFix/>
          </a:blip>
          <a:stretch>
            <a:fillRect/>
          </a:stretch>
        </p:blipFill>
        <p:spPr>
          <a:xfrm>
            <a:off x="6007875" y="802713"/>
            <a:ext cx="2725225" cy="2546176"/>
          </a:xfrm>
          <a:prstGeom prst="rect">
            <a:avLst/>
          </a:prstGeom>
          <a:solidFill>
            <a:schemeClr val="dk1"/>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p:nvPr/>
        </p:nvSpPr>
        <p:spPr>
          <a:xfrm>
            <a:off x="61675" y="61300"/>
            <a:ext cx="71358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116" name="Google Shape;116;p18"/>
          <p:cNvSpPr/>
          <p:nvPr/>
        </p:nvSpPr>
        <p:spPr>
          <a:xfrm>
            <a:off x="61675" y="780550"/>
            <a:ext cx="4724700" cy="4292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8"/>
          <p:cNvSpPr txBox="1"/>
          <p:nvPr/>
        </p:nvSpPr>
        <p:spPr>
          <a:xfrm>
            <a:off x="118025" y="827725"/>
            <a:ext cx="48324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lt1"/>
                </a:solidFill>
              </a:rPr>
              <a:t>Runway ML text-to-video</a:t>
            </a:r>
            <a:endParaRPr sz="2000">
              <a:solidFill>
                <a:schemeClr val="lt1"/>
              </a:solidFill>
            </a:endParaRPr>
          </a:p>
          <a:p>
            <a:pPr indent="0" lvl="0" marL="0" rtl="0" algn="l">
              <a:spcBef>
                <a:spcPts val="0"/>
              </a:spcBef>
              <a:spcAft>
                <a:spcPts val="0"/>
              </a:spcAft>
              <a:buNone/>
            </a:pPr>
            <a:r>
              <a:rPr lang="en" sz="2000">
                <a:solidFill>
                  <a:schemeClr val="lt1"/>
                </a:solidFill>
              </a:rPr>
              <a:t>Advanced text-to-video AI. You can also use your own images or video as a starting place with Gen-1 and Gen-2. Runway also has a suite of Stable Diffusion based AI Art and video editing tools.</a:t>
            </a:r>
            <a:endParaRPr sz="2000">
              <a:solidFill>
                <a:schemeClr val="lt1"/>
              </a:solidFill>
            </a:endParaRPr>
          </a:p>
          <a:p>
            <a:pPr indent="0" lvl="0" marL="0" rtl="0" algn="l">
              <a:spcBef>
                <a:spcPts val="0"/>
              </a:spcBef>
              <a:spcAft>
                <a:spcPts val="0"/>
              </a:spcAft>
              <a:buNone/>
            </a:pPr>
            <a:r>
              <a:t/>
            </a:r>
            <a:endParaRPr sz="2000">
              <a:solidFill>
                <a:schemeClr val="lt1"/>
              </a:solidFill>
            </a:endParaRPr>
          </a:p>
          <a:p>
            <a:pPr indent="0" lvl="0" marL="0" rtl="0" algn="l">
              <a:spcBef>
                <a:spcPts val="0"/>
              </a:spcBef>
              <a:spcAft>
                <a:spcPts val="0"/>
              </a:spcAft>
              <a:buNone/>
            </a:pPr>
            <a:r>
              <a:rPr b="1" lang="en" sz="2000">
                <a:solidFill>
                  <a:schemeClr val="lt1"/>
                </a:solidFill>
              </a:rPr>
              <a:t>Pika Labs</a:t>
            </a:r>
            <a:endParaRPr sz="2000">
              <a:solidFill>
                <a:schemeClr val="lt1"/>
              </a:solidFill>
            </a:endParaRPr>
          </a:p>
          <a:p>
            <a:pPr indent="0" lvl="0" marL="0" rtl="0" algn="l">
              <a:spcBef>
                <a:spcPts val="0"/>
              </a:spcBef>
              <a:spcAft>
                <a:spcPts val="0"/>
              </a:spcAft>
              <a:buNone/>
            </a:pPr>
            <a:r>
              <a:rPr lang="en" sz="2000">
                <a:solidFill>
                  <a:schemeClr val="lt1"/>
                </a:solidFill>
              </a:rPr>
              <a:t>The first text-to-video AI that allows for lip sync with your AI Art creations. Still early, but very advanced!</a:t>
            </a:r>
            <a:endParaRPr sz="2000">
              <a:solidFill>
                <a:schemeClr val="lt1"/>
              </a:solidFill>
            </a:endParaRPr>
          </a:p>
        </p:txBody>
      </p:sp>
      <p:pic>
        <p:nvPicPr>
          <p:cNvPr id="118" name="Google Shape;118;p18"/>
          <p:cNvPicPr preferRelativeResize="0"/>
          <p:nvPr/>
        </p:nvPicPr>
        <p:blipFill>
          <a:blip r:embed="rId3">
            <a:alphaModFix/>
          </a:blip>
          <a:stretch>
            <a:fillRect/>
          </a:stretch>
        </p:blipFill>
        <p:spPr>
          <a:xfrm>
            <a:off x="7138100" y="137500"/>
            <a:ext cx="1934100" cy="644700"/>
          </a:xfrm>
          <a:prstGeom prst="rect">
            <a:avLst/>
          </a:prstGeom>
          <a:noFill/>
          <a:ln>
            <a:noFill/>
          </a:ln>
        </p:spPr>
      </p:pic>
      <p:sp>
        <p:nvSpPr>
          <p:cNvPr id="119" name="Google Shape;119;p18"/>
          <p:cNvSpPr txBox="1"/>
          <p:nvPr/>
        </p:nvSpPr>
        <p:spPr>
          <a:xfrm>
            <a:off x="182350" y="68050"/>
            <a:ext cx="70152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solidFill>
                  <a:schemeClr val="dk1"/>
                </a:solidFill>
              </a:rPr>
              <a:t>Text-to-Video - RunwayML / Pika Labs</a:t>
            </a:r>
            <a:endParaRPr/>
          </a:p>
        </p:txBody>
      </p:sp>
      <p:pic>
        <p:nvPicPr>
          <p:cNvPr id="120" name="Google Shape;120;p18"/>
          <p:cNvPicPr preferRelativeResize="0"/>
          <p:nvPr/>
        </p:nvPicPr>
        <p:blipFill>
          <a:blip r:embed="rId4">
            <a:alphaModFix/>
          </a:blip>
          <a:stretch>
            <a:fillRect/>
          </a:stretch>
        </p:blipFill>
        <p:spPr>
          <a:xfrm>
            <a:off x="5102825" y="2962151"/>
            <a:ext cx="3537175" cy="1995601"/>
          </a:xfrm>
          <a:prstGeom prst="rect">
            <a:avLst/>
          </a:prstGeom>
          <a:solidFill>
            <a:schemeClr val="dk1"/>
          </a:solidFill>
          <a:ln>
            <a:noFill/>
          </a:ln>
        </p:spPr>
      </p:pic>
      <p:pic>
        <p:nvPicPr>
          <p:cNvPr id="121" name="Google Shape;121;p18"/>
          <p:cNvPicPr preferRelativeResize="0"/>
          <p:nvPr/>
        </p:nvPicPr>
        <p:blipFill>
          <a:blip r:embed="rId5">
            <a:alphaModFix/>
          </a:blip>
          <a:stretch>
            <a:fillRect/>
          </a:stretch>
        </p:blipFill>
        <p:spPr>
          <a:xfrm>
            <a:off x="5102825" y="848875"/>
            <a:ext cx="3537174" cy="1989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9"/>
          <p:cNvSpPr/>
          <p:nvPr/>
        </p:nvSpPr>
        <p:spPr>
          <a:xfrm>
            <a:off x="61675" y="61300"/>
            <a:ext cx="71358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sp>
        <p:nvSpPr>
          <p:cNvPr id="127" name="Google Shape;127;p19"/>
          <p:cNvSpPr/>
          <p:nvPr/>
        </p:nvSpPr>
        <p:spPr>
          <a:xfrm>
            <a:off x="61675" y="780550"/>
            <a:ext cx="6429300" cy="4292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9"/>
          <p:cNvSpPr txBox="1"/>
          <p:nvPr/>
        </p:nvSpPr>
        <p:spPr>
          <a:xfrm>
            <a:off x="118025" y="827725"/>
            <a:ext cx="63729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lt1"/>
                </a:solidFill>
              </a:rPr>
              <a:t>Canva Magic Studio</a:t>
            </a:r>
            <a:endParaRPr b="1" sz="2000">
              <a:solidFill>
                <a:schemeClr val="lt1"/>
              </a:solidFill>
            </a:endParaRPr>
          </a:p>
          <a:p>
            <a:pPr indent="0" lvl="0" marL="0" rtl="0" algn="l">
              <a:spcBef>
                <a:spcPts val="0"/>
              </a:spcBef>
              <a:spcAft>
                <a:spcPts val="0"/>
              </a:spcAft>
              <a:buNone/>
            </a:pPr>
            <a:r>
              <a:rPr lang="en" sz="2000">
                <a:solidFill>
                  <a:schemeClr val="lt1"/>
                </a:solidFill>
              </a:rPr>
              <a:t>Advanced graphic design, and layout. AI Art, AI writing, AI slide decks, and much more to come!</a:t>
            </a:r>
            <a:endParaRPr sz="2000">
              <a:solidFill>
                <a:schemeClr val="lt1"/>
              </a:solidFill>
            </a:endParaRPr>
          </a:p>
          <a:p>
            <a:pPr indent="0" lvl="0" marL="0" rtl="0" algn="l">
              <a:spcBef>
                <a:spcPts val="0"/>
              </a:spcBef>
              <a:spcAft>
                <a:spcPts val="0"/>
              </a:spcAft>
              <a:buNone/>
            </a:pPr>
            <a:r>
              <a:t/>
            </a:r>
            <a:endParaRPr sz="2000">
              <a:solidFill>
                <a:schemeClr val="lt1"/>
              </a:solidFill>
            </a:endParaRPr>
          </a:p>
          <a:p>
            <a:pPr indent="0" lvl="0" marL="0" rtl="0" algn="l">
              <a:spcBef>
                <a:spcPts val="0"/>
              </a:spcBef>
              <a:spcAft>
                <a:spcPts val="0"/>
              </a:spcAft>
              <a:buNone/>
            </a:pPr>
            <a:r>
              <a:rPr b="1" lang="en" sz="2000">
                <a:solidFill>
                  <a:schemeClr val="lt1"/>
                </a:solidFill>
              </a:rPr>
              <a:t>T-Shirt Design</a:t>
            </a:r>
            <a:endParaRPr b="1" sz="2000">
              <a:solidFill>
                <a:schemeClr val="lt1"/>
              </a:solidFill>
            </a:endParaRPr>
          </a:p>
          <a:p>
            <a:pPr indent="0" lvl="0" marL="0" rtl="0" algn="l">
              <a:spcBef>
                <a:spcPts val="0"/>
              </a:spcBef>
              <a:spcAft>
                <a:spcPts val="0"/>
              </a:spcAft>
              <a:buNone/>
            </a:pPr>
            <a:r>
              <a:rPr lang="en" sz="2000">
                <a:solidFill>
                  <a:schemeClr val="lt1"/>
                </a:solidFill>
              </a:rPr>
              <a:t>Create a logo or design for a t-shirt. Create an entire fashion line just from your own art.</a:t>
            </a:r>
            <a:endParaRPr sz="2000">
              <a:solidFill>
                <a:schemeClr val="lt1"/>
              </a:solidFill>
            </a:endParaRPr>
          </a:p>
          <a:p>
            <a:pPr indent="0" lvl="0" marL="0" rtl="0" algn="l">
              <a:spcBef>
                <a:spcPts val="0"/>
              </a:spcBef>
              <a:spcAft>
                <a:spcPts val="0"/>
              </a:spcAft>
              <a:buNone/>
            </a:pPr>
            <a:r>
              <a:t/>
            </a:r>
            <a:endParaRPr sz="2000">
              <a:solidFill>
                <a:schemeClr val="lt1"/>
              </a:solidFill>
            </a:endParaRPr>
          </a:p>
          <a:p>
            <a:pPr indent="0" lvl="0" marL="0" rtl="0" algn="l">
              <a:spcBef>
                <a:spcPts val="0"/>
              </a:spcBef>
              <a:spcAft>
                <a:spcPts val="0"/>
              </a:spcAft>
              <a:buNone/>
            </a:pPr>
            <a:r>
              <a:rPr b="1" lang="en" sz="2000">
                <a:solidFill>
                  <a:schemeClr val="lt1"/>
                </a:solidFill>
              </a:rPr>
              <a:t>Brand Design</a:t>
            </a:r>
            <a:endParaRPr b="1" sz="2000">
              <a:solidFill>
                <a:schemeClr val="lt1"/>
              </a:solidFill>
            </a:endParaRPr>
          </a:p>
          <a:p>
            <a:pPr indent="0" lvl="0" marL="0" rtl="0" algn="l">
              <a:spcBef>
                <a:spcPts val="0"/>
              </a:spcBef>
              <a:spcAft>
                <a:spcPts val="0"/>
              </a:spcAft>
              <a:buNone/>
            </a:pPr>
            <a:r>
              <a:rPr lang="en" sz="2000">
                <a:solidFill>
                  <a:schemeClr val="lt1"/>
                </a:solidFill>
              </a:rPr>
              <a:t>Design your brand, fashion line, or team. Create for picking colors and building your look and feel.</a:t>
            </a:r>
            <a:endParaRPr sz="2000">
              <a:solidFill>
                <a:schemeClr val="lt1"/>
              </a:solidFill>
            </a:endParaRPr>
          </a:p>
        </p:txBody>
      </p:sp>
      <p:pic>
        <p:nvPicPr>
          <p:cNvPr id="129" name="Google Shape;129;p19"/>
          <p:cNvPicPr preferRelativeResize="0"/>
          <p:nvPr/>
        </p:nvPicPr>
        <p:blipFill>
          <a:blip r:embed="rId3">
            <a:alphaModFix/>
          </a:blip>
          <a:stretch>
            <a:fillRect/>
          </a:stretch>
        </p:blipFill>
        <p:spPr>
          <a:xfrm>
            <a:off x="7138100" y="137500"/>
            <a:ext cx="1934100" cy="644700"/>
          </a:xfrm>
          <a:prstGeom prst="rect">
            <a:avLst/>
          </a:prstGeom>
          <a:noFill/>
          <a:ln>
            <a:noFill/>
          </a:ln>
        </p:spPr>
      </p:pic>
      <p:sp>
        <p:nvSpPr>
          <p:cNvPr id="130" name="Google Shape;130;p19"/>
          <p:cNvSpPr txBox="1"/>
          <p:nvPr/>
        </p:nvSpPr>
        <p:spPr>
          <a:xfrm>
            <a:off x="182350" y="68050"/>
            <a:ext cx="70152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solidFill>
                  <a:schemeClr val="dk1"/>
                </a:solidFill>
              </a:rPr>
              <a:t>Graphic Design - Canva Magic Studio AI</a:t>
            </a:r>
            <a:endParaRPr/>
          </a:p>
        </p:txBody>
      </p:sp>
      <p:pic>
        <p:nvPicPr>
          <p:cNvPr id="131" name="Google Shape;131;p19"/>
          <p:cNvPicPr preferRelativeResize="0"/>
          <p:nvPr/>
        </p:nvPicPr>
        <p:blipFill>
          <a:blip r:embed="rId4">
            <a:alphaModFix/>
          </a:blip>
          <a:stretch>
            <a:fillRect/>
          </a:stretch>
        </p:blipFill>
        <p:spPr>
          <a:xfrm>
            <a:off x="7349875" y="858400"/>
            <a:ext cx="1641725" cy="2125210"/>
          </a:xfrm>
          <a:prstGeom prst="rect">
            <a:avLst/>
          </a:prstGeom>
          <a:noFill/>
          <a:ln>
            <a:noFill/>
          </a:ln>
        </p:spPr>
      </p:pic>
      <p:pic>
        <p:nvPicPr>
          <p:cNvPr id="132" name="Google Shape;132;p19"/>
          <p:cNvPicPr preferRelativeResize="0"/>
          <p:nvPr/>
        </p:nvPicPr>
        <p:blipFill>
          <a:blip r:embed="rId5">
            <a:alphaModFix/>
          </a:blip>
          <a:stretch>
            <a:fillRect/>
          </a:stretch>
        </p:blipFill>
        <p:spPr>
          <a:xfrm>
            <a:off x="7138100" y="2437009"/>
            <a:ext cx="1748476" cy="2532441"/>
          </a:xfrm>
          <a:prstGeom prst="rect">
            <a:avLst/>
          </a:prstGeom>
          <a:noFill/>
          <a:ln>
            <a:noFill/>
          </a:ln>
        </p:spPr>
      </p:pic>
      <p:pic>
        <p:nvPicPr>
          <p:cNvPr id="133" name="Google Shape;133;p19"/>
          <p:cNvPicPr preferRelativeResize="0"/>
          <p:nvPr/>
        </p:nvPicPr>
        <p:blipFill>
          <a:blip r:embed="rId6">
            <a:alphaModFix/>
          </a:blip>
          <a:stretch>
            <a:fillRect/>
          </a:stretch>
        </p:blipFill>
        <p:spPr>
          <a:xfrm>
            <a:off x="6688775" y="3744350"/>
            <a:ext cx="1111850" cy="1285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0"/>
          <p:cNvSpPr/>
          <p:nvPr/>
        </p:nvSpPr>
        <p:spPr>
          <a:xfrm>
            <a:off x="61675" y="61300"/>
            <a:ext cx="8347500" cy="644700"/>
          </a:xfrm>
          <a:prstGeom prst="roundRect">
            <a:avLst>
              <a:gd fmla="val 16667" name="adj"/>
            </a:avLst>
          </a:prstGeom>
          <a:solidFill>
            <a:srgbClr val="FFFF00"/>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93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FF00"/>
              </a:solidFill>
              <a:highlight>
                <a:srgbClr val="00FF00"/>
              </a:highlight>
            </a:endParaRPr>
          </a:p>
        </p:txBody>
      </p:sp>
      <p:pic>
        <p:nvPicPr>
          <p:cNvPr id="139" name="Google Shape;139;p20"/>
          <p:cNvPicPr preferRelativeResize="0"/>
          <p:nvPr/>
        </p:nvPicPr>
        <p:blipFill>
          <a:blip r:embed="rId3">
            <a:alphaModFix/>
          </a:blip>
          <a:stretch>
            <a:fillRect/>
          </a:stretch>
        </p:blipFill>
        <p:spPr>
          <a:xfrm>
            <a:off x="61675" y="113027"/>
            <a:ext cx="1360950" cy="453675"/>
          </a:xfrm>
          <a:prstGeom prst="rect">
            <a:avLst/>
          </a:prstGeom>
          <a:noFill/>
          <a:ln>
            <a:noFill/>
          </a:ln>
        </p:spPr>
      </p:pic>
      <p:sp>
        <p:nvSpPr>
          <p:cNvPr id="140" name="Google Shape;140;p20"/>
          <p:cNvSpPr txBox="1"/>
          <p:nvPr/>
        </p:nvSpPr>
        <p:spPr>
          <a:xfrm>
            <a:off x="1697000" y="8975"/>
            <a:ext cx="66630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100">
                <a:solidFill>
                  <a:schemeClr val="dk1"/>
                </a:solidFill>
              </a:rPr>
              <a:t>Bonus: </a:t>
            </a:r>
            <a:r>
              <a:rPr lang="en" sz="3100">
                <a:solidFill>
                  <a:schemeClr val="dk1"/>
                </a:solidFill>
              </a:rPr>
              <a:t>Character Design Exercise</a:t>
            </a:r>
            <a:endParaRPr/>
          </a:p>
        </p:txBody>
      </p:sp>
      <p:pic>
        <p:nvPicPr>
          <p:cNvPr id="141" name="Google Shape;141;p20"/>
          <p:cNvPicPr preferRelativeResize="0"/>
          <p:nvPr/>
        </p:nvPicPr>
        <p:blipFill>
          <a:blip r:embed="rId4">
            <a:alphaModFix/>
          </a:blip>
          <a:stretch>
            <a:fillRect/>
          </a:stretch>
        </p:blipFill>
        <p:spPr>
          <a:xfrm>
            <a:off x="4470350" y="868900"/>
            <a:ext cx="3189525" cy="4134863"/>
          </a:xfrm>
          <a:prstGeom prst="rect">
            <a:avLst/>
          </a:prstGeom>
          <a:noFill/>
          <a:ln>
            <a:noFill/>
          </a:ln>
        </p:spPr>
      </p:pic>
      <p:pic>
        <p:nvPicPr>
          <p:cNvPr id="142" name="Google Shape;142;p20"/>
          <p:cNvPicPr preferRelativeResize="0"/>
          <p:nvPr/>
        </p:nvPicPr>
        <p:blipFill>
          <a:blip r:embed="rId5">
            <a:alphaModFix/>
          </a:blip>
          <a:stretch>
            <a:fillRect/>
          </a:stretch>
        </p:blipFill>
        <p:spPr>
          <a:xfrm>
            <a:off x="1013225" y="881825"/>
            <a:ext cx="3189525" cy="410901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